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7" r:id="rId4"/>
    <p:sldId id="308" r:id="rId5"/>
    <p:sldId id="309" r:id="rId6"/>
    <p:sldId id="310" r:id="rId7"/>
    <p:sldId id="258" r:id="rId8"/>
    <p:sldId id="311" r:id="rId9"/>
    <p:sldId id="312" r:id="rId10"/>
    <p:sldId id="286" r:id="rId11"/>
    <p:sldId id="313" r:id="rId12"/>
    <p:sldId id="280" r:id="rId13"/>
    <p:sldId id="261" r:id="rId14"/>
    <p:sldId id="287" r:id="rId15"/>
    <p:sldId id="269" r:id="rId16"/>
    <p:sldId id="270" r:id="rId17"/>
    <p:sldId id="271" r:id="rId18"/>
    <p:sldId id="260" r:id="rId19"/>
    <p:sldId id="316" r:id="rId20"/>
    <p:sldId id="289" r:id="rId21"/>
    <p:sldId id="290" r:id="rId22"/>
    <p:sldId id="259" r:id="rId23"/>
    <p:sldId id="273" r:id="rId24"/>
    <p:sldId id="314" r:id="rId25"/>
    <p:sldId id="315" r:id="rId26"/>
    <p:sldId id="304" r:id="rId27"/>
    <p:sldId id="305" r:id="rId28"/>
    <p:sldId id="306" r:id="rId29"/>
    <p:sldId id="292" r:id="rId30"/>
    <p:sldId id="263" r:id="rId31"/>
    <p:sldId id="301" r:id="rId32"/>
    <p:sldId id="283" r:id="rId33"/>
    <p:sldId id="295" r:id="rId34"/>
    <p:sldId id="29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0E"/>
    <a:srgbClr val="F98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fld id="{CAB97D7B-B16F-4DE9-9C35-4FFADF835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ＭＳ Ｐゴシック" pitchFamily="48" charset="-128"/>
        <a:cs typeface="ＭＳ Ｐゴシック" pitchFamily="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F44C4-8139-4427-AE5F-5E13FD537BFF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E159-1D6C-42B2-B753-4D8A1B252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0B74-810A-485B-9845-ADD611620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2604-17B8-4996-BEA2-09101718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8F7D-F932-4943-8E02-D4B378C6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53C0-E9FB-41AD-92EB-35808F3FF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8C74-FB83-453E-8035-D9C6CFF1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9004-396B-45B3-A733-01201E62D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3C53-1B55-4C65-9D56-6CB008ED2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5218-E999-46A5-9CFC-1C3C761A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0CFF-ABFA-49DA-9A17-48B7E5CF0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0CDF-D078-4C25-A0D4-167A8F19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48" charset="0"/>
                <a:ea typeface="ＭＳ Ｐゴシック" pitchFamily="48" charset="-128"/>
                <a:cs typeface="ＭＳ Ｐゴシック" pitchFamily="48" charset="-128"/>
              </a:defRPr>
            </a:lvl1pPr>
          </a:lstStyle>
          <a:p>
            <a:pPr>
              <a:defRPr/>
            </a:pPr>
            <a:fld id="{EAF94BE9-703A-4FCC-B99E-E8841033A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sszone.com/books/earth_science/terc/content/visualizations/es1604/es1604page01.cfm?chapter_no=visualiz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ceanexplorer.noaa.gov/edu/learning/player/lesson09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p00074662/Desktop/Monarch_and%20Mar_Sci/Ch10_Garrison7_waves/perfectstorm.mpg" TargetMode="External"/><Relationship Id="rId1" Type="http://schemas.microsoft.com/office/2007/relationships/media" Target="file://localhost/Users/p00074662/Desktop/Monarch_and%20Mar_Sci/Ch10_Garrison7_waves/perfectstorm.mp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S=96062883/K=wave+parts/v=2/l=IVI/*-http:/www.nmm.ac.uk/uploads/gif/Wave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sc.discovery.com/videos/deadliest-catch-the-physics-of-waves.html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Waves </a:t>
            </a:r>
            <a:r>
              <a:rPr lang="en-US" sz="3200" dirty="0" smtClean="0">
                <a:solidFill>
                  <a:schemeClr val="accent1"/>
                </a:solidFill>
              </a:rPr>
              <a:t>(Chapter 10)</a:t>
            </a:r>
            <a:endParaRPr lang="en-US" sz="3200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395" y="2057400"/>
            <a:ext cx="5859941" cy="43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572000" cy="1949251"/>
          </a:xfr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/>
              <a:t>(right)</a:t>
            </a:r>
            <a:r>
              <a:rPr lang="en-US" sz="2000" b="1" dirty="0"/>
              <a:t> Progressive waves </a:t>
            </a:r>
            <a:r>
              <a:rPr lang="en-US" sz="2000" dirty="0"/>
              <a:t>are waves of moving energy in which the wave form moves in one direction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 dirty="0"/>
              <a:t>Orbital waves</a:t>
            </a:r>
            <a:r>
              <a:rPr lang="en-US" sz="2000" dirty="0"/>
              <a:t> are a type of progressive wave because the waveform moves forward.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627563"/>
            <a:ext cx="4038600" cy="1087437"/>
          </a:xfr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/>
              <a:t>(left)</a:t>
            </a:r>
            <a:r>
              <a:rPr lang="en-US" sz="2000" b="1"/>
              <a:t> Orbital waves</a:t>
            </a:r>
            <a:r>
              <a:rPr lang="en-US" sz="2000"/>
              <a:t> are waves in which the particles of water move in closed circles as the wave passes.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/>
          </a:p>
        </p:txBody>
      </p:sp>
      <p:pic>
        <p:nvPicPr>
          <p:cNvPr id="19459" name="Picture 5" descr="1002"/>
          <p:cNvPicPr>
            <a:picLocks noChangeAspect="1" noChangeArrowheads="1"/>
          </p:cNvPicPr>
          <p:nvPr/>
        </p:nvPicPr>
        <p:blipFill>
          <a:blip r:embed="rId2"/>
          <a:srcRect b="1794"/>
          <a:stretch>
            <a:fillRect/>
          </a:stretch>
        </p:blipFill>
        <p:spPr bwMode="auto">
          <a:xfrm>
            <a:off x="4529138" y="1219200"/>
            <a:ext cx="43862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1003"/>
          <p:cNvPicPr>
            <a:picLocks noChangeAspect="1" noChangeArrowheads="1"/>
          </p:cNvPicPr>
          <p:nvPr/>
        </p:nvPicPr>
        <p:blipFill>
          <a:blip r:embed="rId3"/>
          <a:srcRect b="1825"/>
          <a:stretch>
            <a:fillRect/>
          </a:stretch>
        </p:blipFill>
        <p:spPr bwMode="auto">
          <a:xfrm>
            <a:off x="50800" y="3505200"/>
            <a:ext cx="4279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>
            <a:spAutoFit/>
          </a:bodyPr>
          <a:lstStyle/>
          <a:p>
            <a:r>
              <a:rPr lang="en-US" sz="3600" dirty="0"/>
              <a:t>Ocean Waves Move Energy across the Sea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Wave Movement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 smtClean="0"/>
              <a:t>	When a wave passes through the ocean, </a:t>
            </a:r>
            <a:r>
              <a:rPr lang="en-US" sz="3600" dirty="0" smtClean="0">
                <a:solidFill>
                  <a:srgbClr val="FF0000"/>
                </a:solidFill>
              </a:rPr>
              <a:t>individual water molecules move up and down but they do not move forward or backward.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1525"/>
            <a:ext cx="914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05600" y="5715000"/>
            <a:ext cx="2438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hlinkClick r:id="rId4"/>
              </a:rPr>
              <a:t>Observe an animation of wave motion.</a:t>
            </a:r>
            <a:endParaRPr lang="en-US" b="1" u="sng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7086600" cy="731838"/>
          </a:xfrm>
        </p:spPr>
        <p:txBody>
          <a:bodyPr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hangingPunct="1">
              <a:defRPr/>
            </a:pPr>
            <a:r>
              <a:rPr lang="en-US" dirty="0"/>
              <a:t>Wave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4" y="1600200"/>
            <a:ext cx="513663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Waves transmit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energy</a:t>
            </a:r>
          </a:p>
          <a:p>
            <a:pPr marL="0" indent="0" eaLnBrk="1" hangingPunct="1">
              <a:lnSpc>
                <a:spcPct val="70000"/>
              </a:lnSpc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Particles in ocean waves move in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orbital paths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Particles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may move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Up and down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Back and forth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Around and 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around</a:t>
            </a:r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0484" name="Picture 5" descr="1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2004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NOAA’s “Ocean Waves”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hlinkClick r:id="rId2"/>
              </a:rPr>
              <a:t>http://oceanexplorer.noaa.gov/edu/learning/player/lesson09.html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7687"/>
            <a:ext cx="9144000" cy="584776"/>
          </a:xfrm>
        </p:spPr>
        <p:txBody>
          <a:bodyPr>
            <a:spAutoFit/>
          </a:bodyPr>
          <a:lstStyle/>
          <a:p>
            <a:r>
              <a:rPr lang="en-US" sz="3200" b="1" dirty="0"/>
              <a:t>Wave Behavior Is Influenced by Water Depth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72100"/>
            <a:ext cx="8915400" cy="875111"/>
          </a:xfrm>
        </p:spPr>
        <p:txBody>
          <a:bodyPr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/>
              <a:t>Classification of waves depends on their </a:t>
            </a:r>
            <a:r>
              <a:rPr lang="en-US" sz="2800" b="1" dirty="0" smtClean="0"/>
              <a:t>wavelength</a:t>
            </a:r>
            <a:r>
              <a:rPr lang="en-US" sz="2800" dirty="0" smtClean="0"/>
              <a:t> relative to the </a:t>
            </a:r>
            <a:r>
              <a:rPr lang="en-US" sz="2800" b="1" dirty="0" smtClean="0"/>
              <a:t>water depth</a:t>
            </a:r>
            <a:r>
              <a:rPr lang="en-US" sz="2800" dirty="0" smtClean="0"/>
              <a:t>. </a:t>
            </a:r>
          </a:p>
        </p:txBody>
      </p:sp>
      <p:pic>
        <p:nvPicPr>
          <p:cNvPr id="21507" name="Picture 5" descr="1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31852"/>
            <a:ext cx="7586985" cy="427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hangingPunct="1">
              <a:defRPr/>
            </a:pPr>
            <a:r>
              <a:rPr lang="en-US" dirty="0"/>
              <a:t>Deep-Water Waves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512" y="1600200"/>
            <a:ext cx="8964488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Water depth is greater than wave base (</a:t>
            </a:r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&gt;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8" charset="0"/>
                <a:cs typeface="Arial" pitchFamily="8" charset="0"/>
              </a:rPr>
              <a:t>½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2531" name="Picture 5" descr="EoO_10e_Figure_08_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76873"/>
            <a:ext cx="7264431" cy="450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683568" y="13672"/>
            <a:ext cx="7772400" cy="1143000"/>
          </a:xfrm>
        </p:spPr>
        <p:txBody>
          <a:bodyPr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hangingPunct="1">
              <a:defRPr/>
            </a:pPr>
            <a:r>
              <a:rPr lang="en-US" dirty="0"/>
              <a:t>Shallow-Water Waves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219200"/>
            <a:ext cx="8001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Water depth is </a:t>
            </a:r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&lt;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Arial" pitchFamily="8" charset="0"/>
                <a:cs typeface="Arial" pitchFamily="8" charset="0"/>
              </a:rPr>
              <a:t>½</a:t>
            </a: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</a:p>
        </p:txBody>
      </p:sp>
      <p:pic>
        <p:nvPicPr>
          <p:cNvPr id="23555" name="Picture 5" descr="EoO_10e_Figure_08_07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2057400"/>
            <a:ext cx="9018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hangingPunct="1">
              <a:defRPr/>
            </a:pPr>
            <a:r>
              <a:rPr lang="en-US" dirty="0"/>
              <a:t>Transitional Waves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052736"/>
            <a:ext cx="8763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Characteristics of both deep- and shallow-water waves</a:t>
            </a:r>
          </a:p>
        </p:txBody>
      </p:sp>
      <p:pic>
        <p:nvPicPr>
          <p:cNvPr id="24579" name="Picture 5" descr="EoO_10e_Figure_08_0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43125"/>
            <a:ext cx="8001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chemeClr val="accent1"/>
                </a:solidFill>
              </a:rPr>
              <a:t>What are the three factors that affect the growth of a wind wave?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Wind speed (must be faster than the wave crests to transfer energy)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Wind duration </a:t>
            </a:r>
            <a:r>
              <a:rPr lang="en-US" sz="2800" dirty="0" smtClean="0">
                <a:solidFill>
                  <a:schemeClr val="accent1"/>
                </a:solidFill>
              </a:rPr>
              <a:t>(more </a:t>
            </a:r>
            <a:r>
              <a:rPr lang="en-US" sz="2800" dirty="0">
                <a:solidFill>
                  <a:schemeClr val="accent1"/>
                </a:solidFill>
              </a:rPr>
              <a:t>time means </a:t>
            </a:r>
            <a:r>
              <a:rPr lang="en-US" sz="2800" dirty="0" smtClean="0">
                <a:solidFill>
                  <a:schemeClr val="accent1"/>
                </a:solidFill>
              </a:rPr>
              <a:t>bigger </a:t>
            </a:r>
            <a:r>
              <a:rPr lang="en-US" sz="2800" dirty="0">
                <a:solidFill>
                  <a:schemeClr val="accent1"/>
                </a:solidFill>
              </a:rPr>
              <a:t>waves)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Fetch (the surface area over which the wind blows)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Wind is a disturbing force - it causes waves.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Gravity is a restoring force - it calms large waves.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Beaufort Wind Scale on Sea Conditions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28824"/>
            <a:ext cx="7344816" cy="478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1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Anatomy of a wave…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114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A wave</a:t>
            </a:r>
            <a:r>
              <a:rPr lang="en-US">
                <a:solidFill>
                  <a:schemeClr val="accent1"/>
                </a:solidFill>
              </a:rPr>
              <a:t> is the transmission of energy through matter. It transmits energy to adjacent matter, allowing the energy to continue.</a:t>
            </a:r>
          </a:p>
          <a:p>
            <a:pPr eaLnBrk="1" hangingPunct="1"/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743200"/>
            <a:ext cx="5359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86000" y="6248400"/>
            <a:ext cx="64341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Great Wave off of Kanagawa by Japanese artist Katsushika Hokusai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</a:rPr>
              <a:t>http://oceanworld.tamu.edu/students/waves/index.html</a:t>
            </a:r>
            <a:endParaRPr lang="en-US">
              <a:solidFill>
                <a:schemeClr val="bg1"/>
              </a:solidFill>
            </a:endParaRP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229200"/>
            <a:ext cx="8915400" cy="1457835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200" dirty="0"/>
              <a:t>The </a:t>
            </a:r>
            <a:r>
              <a:rPr lang="en-US" sz="2200" b="1" dirty="0"/>
              <a:t>fetch</a:t>
            </a:r>
            <a:r>
              <a:rPr lang="en-US" sz="2200" dirty="0"/>
              <a:t> is the uninterrupted distance over which the wind blows without significant change in direction. Wave size increases with increased </a:t>
            </a:r>
            <a:r>
              <a:rPr lang="en-US" sz="2200" b="1" dirty="0"/>
              <a:t>wind speed, duration, and fetch</a:t>
            </a:r>
            <a:r>
              <a:rPr lang="en-US" sz="2200" dirty="0"/>
              <a:t>. A strong wind must blow continuously in one direction for nearly three days for the largest waves to develop fully.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7687"/>
            <a:ext cx="9144000" cy="584776"/>
          </a:xfrm>
        </p:spPr>
        <p:txBody>
          <a:bodyPr>
            <a:spAutoFit/>
          </a:bodyPr>
          <a:lstStyle/>
          <a:p>
            <a:r>
              <a:rPr lang="en-US" sz="3200" dirty="0"/>
              <a:t>Many Factors Influence Wind Wave Development</a:t>
            </a:r>
          </a:p>
        </p:txBody>
      </p:sp>
      <p:pic>
        <p:nvPicPr>
          <p:cNvPr id="26627" name="Picture 7" descr="1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124744"/>
            <a:ext cx="6727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45224"/>
            <a:ext cx="8784976" cy="108747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Global wave height </a:t>
            </a:r>
            <a:r>
              <a:rPr lang="en-US" sz="2000" dirty="0" smtClean="0">
                <a:solidFill>
                  <a:srgbClr val="FFFF00"/>
                </a:solidFill>
              </a:rPr>
              <a:t>in </a:t>
            </a:r>
            <a:r>
              <a:rPr lang="en-US" sz="2000" dirty="0">
                <a:solidFill>
                  <a:srgbClr val="FFFF00"/>
                </a:solidFill>
              </a:rPr>
              <a:t>October 1992. In this image, the highest waves occur in the southern ocean, where waves were more than 6 meters (19.8 feet) high (represented in white). The lowest waves (indicated by dark blue) are found in the tropical and subtropical ocean, where wind speed is lowest.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6113"/>
          </a:xfrm>
        </p:spPr>
        <p:txBody>
          <a:bodyPr>
            <a:spAutoFit/>
          </a:bodyPr>
          <a:lstStyle/>
          <a:p>
            <a:r>
              <a:rPr lang="en-US" sz="3600" b="1" smtClean="0">
                <a:solidFill>
                  <a:srgbClr val="CCFFCC"/>
                </a:solidFill>
              </a:rPr>
              <a:t>Global Wave Height</a:t>
            </a:r>
          </a:p>
        </p:txBody>
      </p:sp>
      <p:pic>
        <p:nvPicPr>
          <p:cNvPr id="27652" name="Picture 7" descr="1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548680"/>
            <a:ext cx="739775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/>
              <a:t>The </a:t>
            </a:r>
            <a:r>
              <a:rPr lang="en-US" sz="3600" i="1"/>
              <a:t>Andrea Gail</a:t>
            </a:r>
            <a:endParaRPr lang="en-US" sz="3600"/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09600"/>
            <a:ext cx="58674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548680"/>
            <a:ext cx="33226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The </a:t>
            </a:r>
            <a:r>
              <a:rPr lang="en-US" i="1" dirty="0"/>
              <a:t>Andrea Gail</a:t>
            </a:r>
            <a:r>
              <a:rPr lang="en-US" dirty="0"/>
              <a:t> climbs an enormous wave in the movie version of "The Perfect Storm." Mid-ocean waves in the actual storm of 1991 were measured at up to 100 feet</a:t>
            </a:r>
          </a:p>
        </p:txBody>
      </p:sp>
      <p:pic>
        <p:nvPicPr>
          <p:cNvPr id="28676" name="Picture 4" descr="/Users/p00074662/Desktop/Monarch_and Mar_Sci/Ch8_air_sea_interactions/perfectstorm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5943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 rtlCol="0"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WAVES APPROACHING SHORE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4294967295"/>
          </p:nvPr>
        </p:nvSpPr>
        <p:spPr>
          <a:xfrm>
            <a:off x="251520" y="1676400"/>
            <a:ext cx="8784976" cy="4525963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dirty="0"/>
              <a:t>As a </a:t>
            </a:r>
            <a:r>
              <a:rPr lang="en-US" b="1" dirty="0"/>
              <a:t>deep-water wave </a:t>
            </a:r>
            <a:r>
              <a:rPr lang="en-US" dirty="0"/>
              <a:t>becomes a </a:t>
            </a:r>
            <a:r>
              <a:rPr lang="en-US" b="1" dirty="0"/>
              <a:t>shallow-water wave</a:t>
            </a:r>
            <a:r>
              <a:rPr lang="en-US" dirty="0"/>
              <a:t>: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3200" dirty="0"/>
              <a:t>Wave speed decreases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3200" dirty="0"/>
              <a:t>Wavelength decreases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3200" dirty="0"/>
              <a:t>Wave height increases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3200" dirty="0"/>
              <a:t>Wave steepness (height/wavelength) increases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itchFamily="18" charset="2"/>
              <a:buChar char=""/>
              <a:defRPr/>
            </a:pPr>
            <a:r>
              <a:rPr lang="en-US" sz="3200" dirty="0"/>
              <a:t>When steepness </a:t>
            </a:r>
            <a:r>
              <a:rPr lang="en-US" sz="3200" u="sng" dirty="0"/>
              <a:t>&gt;</a:t>
            </a:r>
            <a:r>
              <a:rPr lang="en-US" sz="3200" dirty="0"/>
              <a:t> </a:t>
            </a:r>
            <a:r>
              <a:rPr lang="en-US" sz="3200" baseline="30000" dirty="0"/>
              <a:t>1</a:t>
            </a:r>
            <a:r>
              <a:rPr lang="en-US" sz="3200" dirty="0"/>
              <a:t>/</a:t>
            </a:r>
            <a:r>
              <a:rPr lang="en-US" sz="3200" baseline="-25000" dirty="0"/>
              <a:t>7</a:t>
            </a:r>
            <a:r>
              <a:rPr lang="en-US" sz="3200" dirty="0"/>
              <a:t>, wave breaks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Wave Movement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When a wave breaks against the shore, </a:t>
            </a:r>
            <a:r>
              <a:rPr lang="en-US" sz="4000" dirty="0" smtClean="0">
                <a:solidFill>
                  <a:srgbClr val="FF0000"/>
                </a:solidFill>
              </a:rPr>
              <a:t>the crest outruns the trough and the crest collapses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Called 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breaker.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In this case, water does move forward and backward.</a:t>
            </a:r>
          </a:p>
        </p:txBody>
      </p:sp>
    </p:spTree>
    <p:extLst>
      <p:ext uri="{BB962C8B-B14F-4D97-AF65-F5344CB8AC3E}">
        <p14:creationId xmlns:p14="http://schemas.microsoft.com/office/powerpoint/2010/main" val="30677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10" descr="bbrakers #1.tif                                                004E04BCTCHAIKOVSKY                    BB3112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467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5800" y="457200"/>
            <a:ext cx="747352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Shore breakers </a:t>
            </a:r>
            <a:r>
              <a:rPr lang="en-US" altLang="en-US" dirty="0">
                <a:latin typeface="Times New Roman" pitchFamily="18" charset="0"/>
              </a:rPr>
              <a:t>(surf) are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collapsing waves</a:t>
            </a:r>
            <a:r>
              <a:rPr lang="en-US" altLang="en-US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</a:rPr>
              <a:t>Breaking</a:t>
            </a:r>
            <a:r>
              <a:rPr lang="en-US" altLang="en-US" dirty="0">
                <a:latin typeface="Times New Roman" pitchFamily="18" charset="0"/>
              </a:rPr>
              <a:t> is determined by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wave steepness</a:t>
            </a:r>
            <a:r>
              <a:rPr lang="en-US" altLang="en-US" dirty="0">
                <a:latin typeface="Times New Roman" pitchFamily="18" charset="0"/>
              </a:rPr>
              <a:t>.</a:t>
            </a:r>
            <a:r>
              <a:rPr lang="en-US" altLang="en-US" sz="18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THREE TYPES OF BREAKERS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733800" cy="4525963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Spilling Breakers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Gently sloping sea floor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Wave energy expended over longer distance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Water slides down front slope of wave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4" name="Picture 5" descr="EoO_10e_Figure_08_1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1631950"/>
            <a:ext cx="50831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</p:spPr>
        <p:txBody>
          <a:bodyPr rtlCol="0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/>
          <a:p>
            <a:pPr marL="282575" indent="-282575" algn="r">
              <a:buFont typeface="Wingdings 2" pitchFamily="18" charset="2"/>
              <a:buNone/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© 2011 Pearson Education, Inc.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685800"/>
            <a:ext cx="3657600" cy="4525963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Plunging Breakers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Moderately steep sea floor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Wave energy expended over shorter distance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Best for board surfers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Curling wave crest</a:t>
            </a:r>
          </a:p>
        </p:txBody>
      </p:sp>
      <p:pic>
        <p:nvPicPr>
          <p:cNvPr id="31748" name="Picture 5" descr="EoO_10e_Figure_08_1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34975"/>
            <a:ext cx="5334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</p:spPr>
        <p:txBody>
          <a:bodyPr rtlCol="0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/>
          <a:p>
            <a:pPr marL="282575" indent="-282575" algn="r">
              <a:buFont typeface="Wingdings 2" pitchFamily="18" charset="2"/>
              <a:buNone/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© 2011 Pearson Education, Inc.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609600"/>
            <a:ext cx="3657600" cy="4525963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" pitchFamily="-65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Surging Breakers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Steepest sea floor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Energy spread over shortest distance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Waves </a:t>
            </a:r>
            <a:r>
              <a:rPr lang="en-US" sz="2800" dirty="0">
                <a:solidFill>
                  <a:srgbClr val="000000"/>
                </a:solidFill>
              </a:rPr>
              <a:t>break on the shore</a:t>
            </a:r>
          </a:p>
        </p:txBody>
      </p:sp>
      <p:pic>
        <p:nvPicPr>
          <p:cNvPr id="32772" name="Picture 5" descr="EoO_10e_Figure_08_1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675" y="609600"/>
            <a:ext cx="52927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>
            <a:spAutoFit/>
          </a:bodyPr>
          <a:lstStyle/>
          <a:p>
            <a:r>
              <a:rPr lang="en-US" sz="3600" b="1"/>
              <a:t>Waves Refract When They Approach a Shore at an Angle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92088" y="1462088"/>
            <a:ext cx="8720137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b="1"/>
              <a:t>Wave refraction -</a:t>
            </a:r>
            <a:r>
              <a:rPr lang="en-US" sz="3200"/>
              <a:t> the slowing and bending of waves in shallow water.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b="1"/>
              <a:t>Wave diffraction - </a:t>
            </a:r>
            <a:r>
              <a:rPr lang="en-US" sz="3200"/>
              <a:t>propagation of a wave around an obstacle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b="1"/>
              <a:t>Wave reflection -</a:t>
            </a:r>
            <a:r>
              <a:rPr lang="en-US" sz="3200"/>
              <a:t> occurs when waves “bounce back” from an obstacle they encounter. Reflected waves can cause interference with oncoming waves, creating </a:t>
            </a:r>
            <a:r>
              <a:rPr lang="en-US" sz="3200" b="1"/>
              <a:t>standing waves (aka seiche)</a:t>
            </a:r>
            <a:r>
              <a:rPr lang="en-US" sz="320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Waves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smtClean="0"/>
              <a:t>Caused by</a:t>
            </a:r>
            <a:r>
              <a:rPr lang="en-US" sz="400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Earthquakes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Gravitational force of the Moon and Sun.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22532" name="Picture 4" descr="08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6370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028" descr="10_1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92213"/>
            <a:ext cx="37592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29" descr="10_1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94150"/>
            <a:ext cx="4038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>
                <a:solidFill>
                  <a:srgbClr val="FFFF00"/>
                </a:solidFill>
              </a:rPr>
              <a:t>Tsunami and Seismic Sea Waves Are Caused by Water Displacement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0" y="1371600"/>
            <a:ext cx="5029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FFFF00"/>
                </a:solidFill>
              </a:rPr>
              <a:t>Tsunami</a:t>
            </a:r>
            <a:r>
              <a:rPr lang="en-US" dirty="0">
                <a:solidFill>
                  <a:srgbClr val="FFFF00"/>
                </a:solidFill>
              </a:rPr>
              <a:t> are long-wavelength, shallow-water, progressive waves caused by the displacement of ocean water. Tsunami caused by the vertical movement of earth along faults are </a:t>
            </a:r>
            <a:r>
              <a:rPr lang="en-US" dirty="0" smtClean="0">
                <a:solidFill>
                  <a:srgbClr val="FFFF00"/>
                </a:solidFill>
              </a:rPr>
              <a:t>a.k.a. </a:t>
            </a:r>
            <a:r>
              <a:rPr lang="en-US" b="1" dirty="0" smtClean="0">
                <a:solidFill>
                  <a:srgbClr val="FFFF00"/>
                </a:solidFill>
              </a:rPr>
              <a:t>seismic </a:t>
            </a:r>
            <a:r>
              <a:rPr lang="en-US" b="1" dirty="0">
                <a:solidFill>
                  <a:srgbClr val="FFFF00"/>
                </a:solidFill>
              </a:rPr>
              <a:t>waves.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Other causes:</a:t>
            </a:r>
            <a:endParaRPr lang="en-US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FFFF00"/>
                </a:solidFill>
              </a:rPr>
              <a:t>Landslides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FFFF00"/>
                </a:solidFill>
              </a:rPr>
              <a:t>Icebergs falling from glaciers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FFFF00"/>
                </a:solidFill>
              </a:rPr>
              <a:t>Volcanic eruptions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FFFF00"/>
                </a:solidFill>
              </a:rPr>
              <a:t>Asteroid impacts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46113"/>
          </a:xfrm>
        </p:spPr>
        <p:txBody>
          <a:bodyPr>
            <a:spAutoFit/>
          </a:bodyPr>
          <a:lstStyle/>
          <a:p>
            <a:pPr algn="l"/>
            <a:r>
              <a:rPr lang="en-US" sz="3600"/>
              <a:t>Tsunami Are Always Shallow-Water Waves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3847728" cy="4708525"/>
          </a:xfr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sz="1800" dirty="0" smtClean="0"/>
              <a:t>Seismic sea </a:t>
            </a:r>
            <a:r>
              <a:rPr lang="en-US" sz="1800" dirty="0"/>
              <a:t>waves can reach tremendous size, causing destruction and loss of life.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/>
              <a:t>(right) The great Indian Ocean tsunami of 26 December 2004 began when a rupture along a plate junction lifted the sea surface above. The wave moved outward at speeds of 212 meters per second (472 miles per hour). 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/>
              <a:t>At this speed, it took only about 15 minutes to reach the nearest Sumatran coast and 28 minutes to travel to the city of Banda Ache.</a:t>
            </a:r>
          </a:p>
        </p:txBody>
      </p:sp>
      <p:pic>
        <p:nvPicPr>
          <p:cNvPr id="40963" name="Picture 5" descr="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423988"/>
            <a:ext cx="51482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229600" cy="1143000"/>
          </a:xfrm>
        </p:spPr>
        <p:txBody>
          <a:bodyPr rtlCol="0"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TSUNAMI DESTRUCTION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0" y="1295400"/>
            <a:ext cx="8382000" cy="1066800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/>
              <a:t>Sea level can rise up to 40 meters (131 feet) when a tsunami reaches shore.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011" name="Picture 5" descr="EoO_10e_Figure_08_2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2230438"/>
            <a:ext cx="62992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823"/>
            <a:ext cx="9144000" cy="1200329"/>
          </a:xfrm>
        </p:spPr>
        <p:txBody>
          <a:bodyPr>
            <a:spAutoFit/>
          </a:bodyPr>
          <a:lstStyle/>
          <a:p>
            <a:r>
              <a:rPr lang="en-US" sz="3600" b="1" dirty="0"/>
              <a:t>Storm Surges </a:t>
            </a:r>
            <a:r>
              <a:rPr lang="en-US" sz="3600" dirty="0" smtClean="0"/>
              <a:t>form </a:t>
            </a:r>
            <a:r>
              <a:rPr lang="en-US" sz="3600" dirty="0"/>
              <a:t>beneath Strong Cyclonic Storms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92088" y="1462088"/>
            <a:ext cx="87201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000"/>
              <a:t>A </a:t>
            </a:r>
            <a:r>
              <a:rPr lang="en-US" sz="3000" b="1"/>
              <a:t>storm surge </a:t>
            </a:r>
            <a:r>
              <a:rPr lang="en-US" sz="3000"/>
              <a:t>is an abrupt bulge of water driven on shore by a tropical cyclone or a frontal storm.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000"/>
              <a:t>Storm surges are short-lived.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000"/>
              <a:t>Storm surges consist of only a crest, so they cannot be assigned a period or wavelength, and cannot be called a wave.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4800" y="2019300"/>
            <a:ext cx="3459163" cy="4106863"/>
          </a:xfr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sz="2800"/>
              <a:t>A storm surge.</a:t>
            </a:r>
          </a:p>
          <a:p>
            <a:pPr marL="0" indent="0">
              <a:buFontTx/>
              <a:buNone/>
            </a:pPr>
            <a:endParaRPr lang="en-US" sz="2800"/>
          </a:p>
          <a:p>
            <a:pPr marL="0" indent="0">
              <a:buFontTx/>
              <a:buNone/>
            </a:pPr>
            <a:r>
              <a:rPr lang="en-US" sz="2800"/>
              <a:t>(a) The low pressure and high winds generated within a hurricane can produce a storm surge up to 9 meters (30 feet) high.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>
            <a:spAutoFit/>
          </a:bodyPr>
          <a:lstStyle/>
          <a:p>
            <a:r>
              <a:rPr lang="en-US"/>
              <a:t>Storm Surges Form beneath Strong Cyclonic Storms</a:t>
            </a:r>
          </a:p>
        </p:txBody>
      </p:sp>
      <p:pic>
        <p:nvPicPr>
          <p:cNvPr id="36867" name="Picture 7" descr="102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971675"/>
            <a:ext cx="48085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&#10;storm1.tif                                                     004B1C82TCHAIKOVSKY                    BB3112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3622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8"/>
          <p:cNvSpPr txBox="1">
            <a:spLocks noChangeArrowheads="1"/>
          </p:cNvSpPr>
          <p:nvPr/>
        </p:nvSpPr>
        <p:spPr bwMode="auto">
          <a:xfrm>
            <a:off x="3352800" y="642938"/>
            <a:ext cx="57912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Symbol" pitchFamily="18" charset="2"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</a:rPr>
              <a:t>Sea </a:t>
            </a:r>
            <a:r>
              <a:rPr lang="en-US" altLang="en-US" dirty="0">
                <a:latin typeface="Times New Roman" pitchFamily="18" charset="0"/>
              </a:rPr>
              <a:t>= area where waves generated by storm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Swells</a:t>
            </a:r>
            <a:r>
              <a:rPr lang="en-US" altLang="en-US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</a:rPr>
              <a:t>- more regular waves, beyond area of generation form, and the progressive wave move across the ocean.</a:t>
            </a:r>
          </a:p>
          <a:p>
            <a:pPr>
              <a:spcBef>
                <a:spcPct val="0"/>
              </a:spcBef>
              <a:buClrTx/>
              <a:buSzTx/>
            </a:pPr>
            <a:endParaRPr lang="en-US" altLang="en-US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US" dirty="0">
                <a:latin typeface="Times New Roman" pitchFamily="18" charset="0"/>
              </a:rPr>
              <a:t>These waves may travel hundreds of miles across the ocean, only to break on some distant shore.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3006725" y="3349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n-US" sz="2400">
              <a:latin typeface="Times" charset="0"/>
            </a:endParaRPr>
          </a:p>
        </p:txBody>
      </p:sp>
      <p:pic>
        <p:nvPicPr>
          <p:cNvPr id="74757" name="Picture 11" descr="&#10;stormy.tif                                                     004E04BCTCHAIKOVSKY                    BB31126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667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429000" y="152400"/>
            <a:ext cx="197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Waves</a:t>
            </a:r>
          </a:p>
        </p:txBody>
      </p:sp>
    </p:spTree>
    <p:extLst>
      <p:ext uri="{BB962C8B-B14F-4D97-AF65-F5344CB8AC3E}">
        <p14:creationId xmlns:p14="http://schemas.microsoft.com/office/powerpoint/2010/main" val="8103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Parts of a Wave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Crest</a:t>
            </a:r>
            <a:r>
              <a:rPr lang="en-US" sz="3600" dirty="0" smtClean="0"/>
              <a:t> – highest point of a wave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Trough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– lowest point of a wave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Wave Height </a:t>
            </a:r>
            <a:r>
              <a:rPr lang="en-US" sz="3600" dirty="0" smtClean="0"/>
              <a:t>– vertical distance between the crest and the trough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Wavelength</a:t>
            </a:r>
            <a:r>
              <a:rPr lang="en-US" sz="3600" dirty="0" smtClean="0"/>
              <a:t> – horizontal distance between two crests or two troughs</a:t>
            </a:r>
          </a:p>
        </p:txBody>
      </p:sp>
    </p:spTree>
    <p:extLst>
      <p:ext uri="{BB962C8B-B14F-4D97-AF65-F5344CB8AC3E}">
        <p14:creationId xmlns:p14="http://schemas.microsoft.com/office/powerpoint/2010/main" val="5212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Wav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588"/>
            <a:ext cx="91440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4600" y="7620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Wavelength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352800" y="1752600"/>
            <a:ext cx="1219200" cy="822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Wave Height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7315200" y="1524000"/>
            <a:ext cx="1219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Crest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4495800" y="18288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239000" y="4038600"/>
            <a:ext cx="1295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Trough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7239000" y="274320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Still Water</a:t>
            </a: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1143000" y="9144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5791200" y="9144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3352800" y="1295400"/>
            <a:ext cx="2362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 flipH="1">
            <a:off x="1219200" y="1295400"/>
            <a:ext cx="2133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 flipH="1">
            <a:off x="5867400" y="1676400"/>
            <a:ext cx="1371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 flipH="1">
            <a:off x="3276600" y="4267200"/>
            <a:ext cx="3962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>
            <a:off x="3276600" y="1676400"/>
            <a:ext cx="0" cy="25908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0" y="5486400"/>
            <a:ext cx="2514600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Wave Parts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0" y="2971800"/>
            <a:ext cx="7239000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3352800" y="6019800"/>
            <a:ext cx="3657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Deadliest Catch: The Physics of Waves : Video : Discovery Channel</a:t>
            </a:r>
            <a:endParaRPr lang="en-US" altLang="en-US" sz="180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648200" y="990600"/>
            <a:ext cx="10668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 flipH="1">
            <a:off x="1219200" y="990600"/>
            <a:ext cx="1295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What are the parts of a wave?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8915400" cy="2743200"/>
          </a:xfrm>
        </p:spPr>
        <p:txBody>
          <a:bodyPr/>
          <a:lstStyle/>
          <a:p>
            <a:pPr lvl="2" eaLnBrk="1" hangingPunct="1"/>
            <a:r>
              <a:rPr lang="en-US" b="1" dirty="0">
                <a:solidFill>
                  <a:schemeClr val="accent1"/>
                </a:solidFill>
              </a:rPr>
              <a:t>Crest</a:t>
            </a:r>
            <a:r>
              <a:rPr lang="en-US" dirty="0">
                <a:solidFill>
                  <a:schemeClr val="accent1"/>
                </a:solidFill>
              </a:rPr>
              <a:t> (peak) – highest point above average water level.</a:t>
            </a:r>
          </a:p>
          <a:p>
            <a:pPr lvl="2" eaLnBrk="1" hangingPunct="1"/>
            <a:r>
              <a:rPr lang="en-US" b="1" dirty="0">
                <a:solidFill>
                  <a:schemeClr val="accent1"/>
                </a:solidFill>
              </a:rPr>
              <a:t>Trough</a:t>
            </a:r>
            <a:r>
              <a:rPr lang="en-US" dirty="0">
                <a:solidFill>
                  <a:schemeClr val="accent1"/>
                </a:solidFill>
              </a:rPr>
              <a:t> – lowest point below average water level.</a:t>
            </a:r>
          </a:p>
          <a:p>
            <a:pPr lvl="2" eaLnBrk="1" hangingPunct="1"/>
            <a:r>
              <a:rPr lang="en-US" b="1" dirty="0">
                <a:solidFill>
                  <a:schemeClr val="accent1"/>
                </a:solidFill>
              </a:rPr>
              <a:t>Height </a:t>
            </a:r>
            <a:r>
              <a:rPr lang="en-US" dirty="0">
                <a:solidFill>
                  <a:schemeClr val="accent1"/>
                </a:solidFill>
              </a:rPr>
              <a:t>– vertical measurement from trough to crest.</a:t>
            </a:r>
          </a:p>
          <a:p>
            <a:pPr lvl="2" eaLnBrk="1" hangingPunct="1"/>
            <a:r>
              <a:rPr lang="en-US" b="1" dirty="0">
                <a:solidFill>
                  <a:schemeClr val="accent1"/>
                </a:solidFill>
              </a:rPr>
              <a:t>Wavelength</a:t>
            </a:r>
            <a:r>
              <a:rPr lang="en-US" dirty="0">
                <a:solidFill>
                  <a:schemeClr val="accent1"/>
                </a:solidFill>
              </a:rPr>
              <a:t> – horizontal distance between the identical point of two waves.</a:t>
            </a:r>
          </a:p>
          <a:p>
            <a:pPr eaLnBrk="1" hangingPunct="1"/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184576" cy="28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Waves Caused by Wind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When wind blows across a body of water, </a:t>
            </a:r>
            <a:r>
              <a:rPr lang="en-US" sz="4000" dirty="0" smtClean="0">
                <a:solidFill>
                  <a:srgbClr val="FF0000"/>
                </a:solidFill>
              </a:rPr>
              <a:t>friction </a:t>
            </a:r>
            <a:r>
              <a:rPr lang="en-US" sz="4000" dirty="0" smtClean="0"/>
              <a:t>causes the water to move along with the wind.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Wave Height</a:t>
            </a:r>
            <a:r>
              <a:rPr lang="en-US" sz="4000" dirty="0" smtClean="0"/>
              <a:t> depends on –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sz="3600" dirty="0" smtClean="0"/>
              <a:t>Wind speed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Fetch: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Distance over which the wind blows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sz="3600" dirty="0" smtClean="0"/>
              <a:t>Length of time the wind blows</a:t>
            </a:r>
          </a:p>
        </p:txBody>
      </p:sp>
    </p:spTree>
    <p:extLst>
      <p:ext uri="{BB962C8B-B14F-4D97-AF65-F5344CB8AC3E}">
        <p14:creationId xmlns:p14="http://schemas.microsoft.com/office/powerpoint/2010/main" val="12918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10" descr="&#10;wave 1.tif                                                     004E04BCTCHAIKOVSKY                    BB3112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264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11"/>
          <p:cNvSpPr txBox="1">
            <a:spLocks noChangeArrowheads="1"/>
          </p:cNvSpPr>
          <p:nvPr/>
        </p:nvSpPr>
        <p:spPr bwMode="auto">
          <a:xfrm>
            <a:off x="457200" y="2743200"/>
            <a:ext cx="8458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Wave Period </a:t>
            </a:r>
            <a:r>
              <a:rPr lang="en-US" altLang="en-US" sz="2800" dirty="0">
                <a:latin typeface="Times New Roman" pitchFamily="18" charset="0"/>
              </a:rPr>
              <a:t>- The time it takes one wave to pass a given point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Wave frequency </a:t>
            </a:r>
            <a:r>
              <a:rPr lang="en-US" altLang="en-US" sz="2800" dirty="0">
                <a:latin typeface="Times New Roman" pitchFamily="18" charset="0"/>
              </a:rPr>
              <a:t>- The number of waves that pass a given point in a given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Waves may be progressive or standing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     •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Progressive waves </a:t>
            </a:r>
            <a:r>
              <a:rPr lang="en-US" altLang="en-US" sz="2800" dirty="0">
                <a:latin typeface="Times New Roman" pitchFamily="18" charset="0"/>
              </a:rPr>
              <a:t>move across the sea surface.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     •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</a:rPr>
              <a:t>Standing waves </a:t>
            </a:r>
            <a:r>
              <a:rPr lang="en-US" altLang="en-US" sz="2800" dirty="0">
                <a:latin typeface="Times New Roman" pitchFamily="18" charset="0"/>
              </a:rPr>
              <a:t>oscillate about a fixed point.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  <a:ea typeface="ＭＳ Ｐゴシック" pitchFamily="48" charset="-128"/>
            <a:cs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  <a:ea typeface="ＭＳ Ｐゴシック" pitchFamily="48" charset="-128"/>
            <a:cs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1190</Words>
  <Application>Microsoft Office PowerPoint</Application>
  <PresentationFormat>On-screen Show (4:3)</PresentationFormat>
  <Paragraphs>150</Paragraphs>
  <Slides>34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Waves (Chapter 10)</vt:lpstr>
      <vt:lpstr>Anatomy of a wave…</vt:lpstr>
      <vt:lpstr>Waves</vt:lpstr>
      <vt:lpstr>PowerPoint Presentation</vt:lpstr>
      <vt:lpstr>Parts of a Wave</vt:lpstr>
      <vt:lpstr>PowerPoint Presentation</vt:lpstr>
      <vt:lpstr>What are the parts of a wave?</vt:lpstr>
      <vt:lpstr>Waves Caused by Wind</vt:lpstr>
      <vt:lpstr>PowerPoint Presentation</vt:lpstr>
      <vt:lpstr>Ocean Waves Move Energy across the Sea Surface</vt:lpstr>
      <vt:lpstr>Wave Movement</vt:lpstr>
      <vt:lpstr>Wave Movement</vt:lpstr>
      <vt:lpstr>NOAA’s “Ocean Waves”</vt:lpstr>
      <vt:lpstr>Wave Behavior Is Influenced by Water Depth</vt:lpstr>
      <vt:lpstr>Deep-Water Waves </vt:lpstr>
      <vt:lpstr>Shallow-Water Waves </vt:lpstr>
      <vt:lpstr>Transitional Waves </vt:lpstr>
      <vt:lpstr>What are the three factors that affect the growth of a wind wave?</vt:lpstr>
      <vt:lpstr>Beaufort Wind Scale on Sea Conditions</vt:lpstr>
      <vt:lpstr>Many Factors Influence Wind Wave Development</vt:lpstr>
      <vt:lpstr>Global Wave Height</vt:lpstr>
      <vt:lpstr>The Andrea Gail</vt:lpstr>
      <vt:lpstr>WAVES APPROACHING SHORE</vt:lpstr>
      <vt:lpstr>Wave Movement</vt:lpstr>
      <vt:lpstr>PowerPoint Presentation</vt:lpstr>
      <vt:lpstr>THREE TYPES OF BREAKERS</vt:lpstr>
      <vt:lpstr>PowerPoint Presentation</vt:lpstr>
      <vt:lpstr>PowerPoint Presentation</vt:lpstr>
      <vt:lpstr>Waves Refract When They Approach a Shore at an Angle</vt:lpstr>
      <vt:lpstr>PowerPoint Presentation</vt:lpstr>
      <vt:lpstr>Tsunami Are Always Shallow-Water Waves</vt:lpstr>
      <vt:lpstr>TSUNAMI DESTRUCTION</vt:lpstr>
      <vt:lpstr>Storm Surges form beneath Strong Cyclonic Storms</vt:lpstr>
      <vt:lpstr>Storm Surges Form beneath Strong Cyclonic Storms</vt:lpstr>
    </vt:vector>
  </TitlesOfParts>
  <Company>Monarch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Tides</dc:title>
  <dc:creator>Monarch High School</dc:creator>
  <cp:lastModifiedBy>Owner</cp:lastModifiedBy>
  <cp:revision>103</cp:revision>
  <dcterms:created xsi:type="dcterms:W3CDTF">2012-03-09T02:09:30Z</dcterms:created>
  <dcterms:modified xsi:type="dcterms:W3CDTF">2014-12-02T11:33:21Z</dcterms:modified>
</cp:coreProperties>
</file>